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1" r:id="rId5"/>
    <p:sldId id="260" r:id="rId6"/>
    <p:sldId id="263" r:id="rId7"/>
    <p:sldId id="265" r:id="rId8"/>
    <p:sldId id="271" r:id="rId9"/>
    <p:sldId id="264" r:id="rId10"/>
    <p:sldId id="270" r:id="rId11"/>
    <p:sldId id="266" r:id="rId12"/>
    <p:sldId id="272" r:id="rId13"/>
    <p:sldId id="268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58C4A-9AF1-48BB-B0FF-72505D89AE8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704F2-AE52-41A5-B0BC-F3D2E106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5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704F2-AE52-41A5-B0BC-F3D2E106A3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5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704F2-AE52-41A5-B0BC-F3D2E106A3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9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II.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7920"/>
            <a:ext cx="30332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(–18).x = (–6)</a:t>
            </a:r>
            <a:r>
              <a:rPr lang="en-US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(–18).x = 36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x  = 36 : (–18)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x  =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x =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2276" y="674205"/>
            <a:ext cx="293221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x. (x–3)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– 3 = 0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3 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0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996952"/>
            <a:ext cx="3151632" cy="2241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x+11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).(x–7) = 0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x+11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x–7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7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–11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0072" y="3118316"/>
            <a:ext cx="30091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+ 5 = 32 –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+ 5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= 19 – 5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     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     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: 2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|x|       = 7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7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–7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7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589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543755"/>
              </p:ext>
            </p:extLst>
          </p:nvPr>
        </p:nvGraphicFramePr>
        <p:xfrm>
          <a:off x="1416653" y="1554470"/>
          <a:ext cx="5747635" cy="12961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6252"/>
                <a:gridCol w="2831383"/>
              </a:tblGrid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13 &lt; x &lt; 13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100 &lt; x &lt; 100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576" y="692696"/>
            <a:ext cx="640871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6.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tổng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tất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nguyên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x,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892" y="2924944"/>
            <a:ext cx="880362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– 13 &lt; x &lt; 13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-12 ; -11 ; … ; 0 ; 1 ; … ; 11 ; 12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(-12) + (-11) + … + 0 + 1 + … + 11 + 12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[(-12) + 12] + [(-11) + 11] + …[(-1) + 1] + 0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0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101481"/>
              </p:ext>
            </p:extLst>
          </p:nvPr>
        </p:nvGraphicFramePr>
        <p:xfrm>
          <a:off x="4788024" y="1700807"/>
          <a:ext cx="1300820" cy="330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Equation" r:id="rId3" imgW="749160" imgH="190440" progId="Equation.DSMT4">
                  <p:embed/>
                </p:oleObj>
              </mc:Choice>
              <mc:Fallback>
                <p:oleObj name="Equation" r:id="rId3" imgW="7491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8024" y="1700807"/>
                        <a:ext cx="1300820" cy="3307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799119"/>
              </p:ext>
            </p:extLst>
          </p:nvPr>
        </p:nvGraphicFramePr>
        <p:xfrm>
          <a:off x="1835696" y="2348880"/>
          <a:ext cx="1353750" cy="322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" name="Equation" r:id="rId5" imgW="799920" imgH="190440" progId="Equation.DSMT4">
                  <p:embed/>
                </p:oleObj>
              </mc:Choice>
              <mc:Fallback>
                <p:oleObj name="Equation" r:id="rId5" imgW="7999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2348880"/>
                        <a:ext cx="1353750" cy="322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174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532" y="620688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–4 ; –3 ; … ; 3 ; 4 ; 5.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–4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(–3) +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[(–4)+4]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[(–3)+3]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[(–2)+2]…+ [(–1)+1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+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+ 5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+ 0 + 0 + 0 + 0 + 5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5.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539" y="3799079"/>
            <a:ext cx="42739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                      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–7+(–6)+…+0+1+…+7+8+9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0 + 8 + 9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17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8915" y="3875564"/>
            <a:ext cx="34275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–100&lt;x&lt;100</a:t>
            </a:r>
          </a:p>
          <a:p>
            <a:pPr algn="just">
              <a:spcAft>
                <a:spcPts val="0"/>
              </a:spcAft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ý :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–99+(–98)+…+98+99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 = 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13740"/>
              </p:ext>
            </p:extLst>
          </p:nvPr>
        </p:nvGraphicFramePr>
        <p:xfrm>
          <a:off x="679549" y="720949"/>
          <a:ext cx="1300163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Equation" r:id="rId3" imgW="749160" imgH="190440" progId="Equation.DSMT4">
                  <p:embed/>
                </p:oleObj>
              </mc:Choice>
              <mc:Fallback>
                <p:oleObj name="Equation" r:id="rId3" imgW="749160" imgH="1904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549" y="720949"/>
                        <a:ext cx="1300163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395106"/>
              </p:ext>
            </p:extLst>
          </p:nvPr>
        </p:nvGraphicFramePr>
        <p:xfrm>
          <a:off x="755576" y="3908864"/>
          <a:ext cx="135413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" name="Equation" r:id="rId5" imgW="799920" imgH="190440" progId="Equation.DSMT4">
                  <p:embed/>
                </p:oleObj>
              </mc:Choice>
              <mc:Fallback>
                <p:oleObj name="Equation" r:id="rId5" imgW="799920" imgH="190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908864"/>
                        <a:ext cx="135413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855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23210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 + 1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4.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3n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+ 7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 + 1.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844824"/>
            <a:ext cx="4824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Ư(4) =</a:t>
            </a:r>
          </a:p>
          <a:p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530120"/>
              </p:ext>
            </p:extLst>
          </p:nvPr>
        </p:nvGraphicFramePr>
        <p:xfrm>
          <a:off x="3563888" y="2636912"/>
          <a:ext cx="1656184" cy="372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7" name="Equation" r:id="rId3" imgW="1015920" imgH="228600" progId="Equation.DSMT4">
                  <p:embed/>
                </p:oleObj>
              </mc:Choice>
              <mc:Fallback>
                <p:oleObj name="Equation" r:id="rId3" imgW="1015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3888" y="2636912"/>
                        <a:ext cx="1656184" cy="372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042200"/>
              </p:ext>
            </p:extLst>
          </p:nvPr>
        </p:nvGraphicFramePr>
        <p:xfrm>
          <a:off x="1115616" y="3140968"/>
          <a:ext cx="5038896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416"/>
                <a:gridCol w="752312"/>
                <a:gridCol w="735364"/>
                <a:gridCol w="735364"/>
                <a:gridCol w="735364"/>
                <a:gridCol w="735364"/>
                <a:gridCol w="626712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01352"/>
              </p:ext>
            </p:extLst>
          </p:nvPr>
        </p:nvGraphicFramePr>
        <p:xfrm>
          <a:off x="1835696" y="4110625"/>
          <a:ext cx="2068376" cy="398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8" name="Equation" r:id="rId5" imgW="1384200" imgH="266400" progId="Equation.DSMT4">
                  <p:embed/>
                </p:oleObj>
              </mc:Choice>
              <mc:Fallback>
                <p:oleObj name="Equation" r:id="rId5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4110625"/>
                        <a:ext cx="2068376" cy="398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1840" y="4697572"/>
            <a:ext cx="66656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+7)    (n + 1)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+ 7 =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+ 3 + 4 = 3(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+ 4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+7)    (n + 1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   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 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)]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636630"/>
              </p:ext>
            </p:extLst>
          </p:nvPr>
        </p:nvGraphicFramePr>
        <p:xfrm>
          <a:off x="2335560" y="4721322"/>
          <a:ext cx="76200" cy="391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9" name="Equation" r:id="rId7" imgW="75960" imgH="190440" progId="Equation.DSMT4">
                  <p:embed/>
                </p:oleObj>
              </mc:Choice>
              <mc:Fallback>
                <p:oleObj name="Equation" r:id="rId7" imgW="759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5560" y="4721322"/>
                        <a:ext cx="76200" cy="391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2962"/>
              </p:ext>
            </p:extLst>
          </p:nvPr>
        </p:nvGraphicFramePr>
        <p:xfrm>
          <a:off x="2411760" y="2708920"/>
          <a:ext cx="303627" cy="232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0" name="Equation" r:id="rId9" imgW="139680" imgH="139680" progId="Equation.DSMT4">
                  <p:embed/>
                </p:oleObj>
              </mc:Choice>
              <mc:Fallback>
                <p:oleObj name="Equation" r:id="rId9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11760" y="2708920"/>
                        <a:ext cx="303627" cy="232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114340"/>
              </p:ext>
            </p:extLst>
          </p:nvPr>
        </p:nvGraphicFramePr>
        <p:xfrm>
          <a:off x="2479576" y="5845199"/>
          <a:ext cx="76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1" name="Equation" r:id="rId11" imgW="75960" imgH="190440" progId="Equation.DSMT4">
                  <p:embed/>
                </p:oleObj>
              </mc:Choice>
              <mc:Fallback>
                <p:oleObj name="Equation" r:id="rId11" imgW="75960" imgH="190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576" y="5845199"/>
                        <a:ext cx="762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387920"/>
              </p:ext>
            </p:extLst>
          </p:nvPr>
        </p:nvGraphicFramePr>
        <p:xfrm>
          <a:off x="4207768" y="5845199"/>
          <a:ext cx="76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2" name="Equation" r:id="rId13" imgW="75960" imgH="190440" progId="Equation.DSMT4">
                  <p:embed/>
                </p:oleObj>
              </mc:Choice>
              <mc:Fallback>
                <p:oleObj name="Equation" r:id="rId13" imgW="75960" imgH="190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7768" y="5845199"/>
                        <a:ext cx="762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123474"/>
              </p:ext>
            </p:extLst>
          </p:nvPr>
        </p:nvGraphicFramePr>
        <p:xfrm>
          <a:off x="6444208" y="5845199"/>
          <a:ext cx="76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" name="Equation" r:id="rId14" imgW="75960" imgH="190440" progId="Equation.DSMT4">
                  <p:embed/>
                </p:oleObj>
              </mc:Choice>
              <mc:Fallback>
                <p:oleObj name="Equation" r:id="rId14" imgW="75960" imgH="190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5845199"/>
                        <a:ext cx="762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70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70337"/>
            <a:ext cx="763284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/>
              <a:t>Bài</a:t>
            </a:r>
            <a:r>
              <a:rPr lang="en-US" sz="2500" b="1" dirty="0"/>
              <a:t> </a:t>
            </a:r>
            <a:r>
              <a:rPr lang="en-US" sz="2500" b="1" dirty="0" smtClean="0"/>
              <a:t>8. </a:t>
            </a:r>
            <a:r>
              <a:rPr lang="en-US" sz="2500" b="1" dirty="0" err="1"/>
              <a:t>Đố</a:t>
            </a:r>
            <a:r>
              <a:rPr lang="en-US" sz="2500" b="1" dirty="0"/>
              <a:t> </a:t>
            </a:r>
            <a:r>
              <a:rPr lang="en-US" sz="2500" dirty="0"/>
              <a:t>: </a:t>
            </a:r>
            <a:r>
              <a:rPr lang="en-US" sz="2500" dirty="0" err="1"/>
              <a:t>Điền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số</a:t>
            </a:r>
            <a:r>
              <a:rPr lang="en-US" sz="2500" dirty="0"/>
              <a:t> –1 ; –2 ; –3 ; –4; 5 ; 6 ; 7 </a:t>
            </a:r>
            <a:r>
              <a:rPr lang="en-US" sz="2500" dirty="0" err="1"/>
              <a:t>vào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ô </a:t>
            </a:r>
            <a:r>
              <a:rPr lang="en-US" sz="2500" dirty="0" err="1"/>
              <a:t>tròn</a:t>
            </a:r>
            <a:r>
              <a:rPr lang="en-US" sz="2500" dirty="0"/>
              <a:t> </a:t>
            </a:r>
            <a:r>
              <a:rPr lang="en-US" sz="2500" dirty="0" err="1"/>
              <a:t>trong</a:t>
            </a:r>
            <a:r>
              <a:rPr lang="en-US" sz="2500" dirty="0"/>
              <a:t> </a:t>
            </a:r>
            <a:r>
              <a:rPr lang="en-US" sz="2500" dirty="0" err="1"/>
              <a:t>hình</a:t>
            </a:r>
            <a:r>
              <a:rPr lang="en-US" sz="2500" dirty="0"/>
              <a:t> 19 (</a:t>
            </a:r>
            <a:r>
              <a:rPr lang="en-US" sz="2500" dirty="0" err="1"/>
              <a:t>mỗi</a:t>
            </a:r>
            <a:r>
              <a:rPr lang="en-US" sz="2500" dirty="0"/>
              <a:t> </a:t>
            </a:r>
            <a:r>
              <a:rPr lang="en-US" sz="2500" dirty="0" err="1"/>
              <a:t>số</a:t>
            </a:r>
            <a:r>
              <a:rPr lang="en-US" sz="2500" dirty="0"/>
              <a:t> </a:t>
            </a:r>
            <a:r>
              <a:rPr lang="en-US" sz="2500" dirty="0" err="1"/>
              <a:t>vào</a:t>
            </a:r>
            <a:r>
              <a:rPr lang="en-US" sz="2500" dirty="0"/>
              <a:t> </a:t>
            </a:r>
            <a:r>
              <a:rPr lang="en-US" sz="2500" dirty="0" err="1"/>
              <a:t>một</a:t>
            </a:r>
            <a:r>
              <a:rPr lang="en-US" sz="2500" dirty="0"/>
              <a:t> ô) </a:t>
            </a:r>
            <a:r>
              <a:rPr lang="en-US" sz="2500" dirty="0" err="1"/>
              <a:t>sao</a:t>
            </a:r>
            <a:r>
              <a:rPr lang="en-US" sz="2500" dirty="0"/>
              <a:t> </a:t>
            </a:r>
            <a:r>
              <a:rPr lang="en-US" sz="2500" dirty="0" err="1"/>
              <a:t>cho</a:t>
            </a:r>
            <a:r>
              <a:rPr lang="en-US" sz="2500" dirty="0"/>
              <a:t> </a:t>
            </a:r>
            <a:r>
              <a:rPr lang="en-US" sz="2500" dirty="0" err="1"/>
              <a:t>tổng</a:t>
            </a:r>
            <a:r>
              <a:rPr lang="en-US" sz="2500" dirty="0"/>
              <a:t> </a:t>
            </a:r>
            <a:r>
              <a:rPr lang="en-US" sz="2500" dirty="0" err="1"/>
              <a:t>của</a:t>
            </a:r>
            <a:r>
              <a:rPr lang="en-US" sz="2500" dirty="0"/>
              <a:t> </a:t>
            </a:r>
            <a:r>
              <a:rPr lang="en-US" sz="2500" dirty="0" err="1"/>
              <a:t>ba</a:t>
            </a:r>
            <a:r>
              <a:rPr lang="en-US" sz="2500" dirty="0"/>
              <a:t> </a:t>
            </a:r>
            <a:r>
              <a:rPr lang="en-US" sz="2500" dirty="0" err="1"/>
              <a:t>số</a:t>
            </a:r>
            <a:r>
              <a:rPr lang="en-US" sz="2500" dirty="0"/>
              <a:t> “</a:t>
            </a:r>
            <a:r>
              <a:rPr lang="en-US" sz="2500" dirty="0" err="1"/>
              <a:t>thẳng</a:t>
            </a:r>
            <a:r>
              <a:rPr lang="en-US" sz="2500" dirty="0"/>
              <a:t> </a:t>
            </a:r>
            <a:r>
              <a:rPr lang="en-US" sz="2500" dirty="0" err="1"/>
              <a:t>hàng</a:t>
            </a:r>
            <a:r>
              <a:rPr lang="en-US" sz="2500" dirty="0"/>
              <a:t>” </a:t>
            </a:r>
            <a:r>
              <a:rPr lang="en-US" sz="2500" dirty="0" err="1"/>
              <a:t>bất</a:t>
            </a:r>
            <a:r>
              <a:rPr lang="en-US" sz="2500" dirty="0"/>
              <a:t> </a:t>
            </a:r>
            <a:r>
              <a:rPr lang="en-US" sz="2500" dirty="0" err="1"/>
              <a:t>kì</a:t>
            </a:r>
            <a:r>
              <a:rPr lang="en-US" sz="2500" dirty="0"/>
              <a:t> </a:t>
            </a:r>
            <a:r>
              <a:rPr lang="en-US" sz="2500" dirty="0" err="1"/>
              <a:t>đều</a:t>
            </a:r>
            <a:r>
              <a:rPr lang="en-US" sz="2500" dirty="0"/>
              <a:t> </a:t>
            </a:r>
            <a:r>
              <a:rPr lang="en-US" sz="2500" dirty="0" err="1"/>
              <a:t>bằng</a:t>
            </a:r>
            <a:r>
              <a:rPr lang="en-US" sz="2500" dirty="0"/>
              <a:t> 0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33" y="1934803"/>
            <a:ext cx="1728192" cy="191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077072"/>
            <a:ext cx="6961449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668" y="3528287"/>
            <a:ext cx="2028057" cy="24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3869" y="3604954"/>
            <a:ext cx="987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9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7379" y="1040537"/>
            <a:ext cx="685860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128 + (–78) + 100] + (–128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 + 22 + (–20) + (–153) +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marL="514350" indent="-514350">
              <a:buAutoNum type="alphaLcParenR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–123 + 77 + (–257) + |–23| – |–43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10.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lphaLcParenR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2 = – 32 +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marL="514350" indent="-514350">
              <a:buAutoNum type="alphaLcParenR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(x + 1).(3 – x) = 0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11.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x.(y–2)= 5.</a:t>
            </a:r>
          </a:p>
          <a:p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7749" y="19888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2319263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-131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270892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-323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5661" y="3429000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-20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5661" y="3789040"/>
            <a:ext cx="221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-1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3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1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7544" y="1772816"/>
            <a:ext cx="77048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smtClean="0">
                <a:solidFill>
                  <a:schemeClr val="tx1"/>
                </a:solidFill>
              </a:rPr>
              <a:t> </a:t>
            </a:r>
            <a:endParaRPr lang="en-US" sz="2500" dirty="0">
              <a:solidFill>
                <a:schemeClr val="tx1"/>
              </a:solidFill>
            </a:endParaRPr>
          </a:p>
          <a:p>
            <a:pPr algn="ctr"/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146" y="2708920"/>
            <a:ext cx="770485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là …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4149080"/>
            <a:ext cx="770485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7544" y="3645024"/>
            <a:ext cx="54726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94268"/>
              </p:ext>
            </p:extLst>
          </p:nvPr>
        </p:nvGraphicFramePr>
        <p:xfrm>
          <a:off x="1331640" y="4221088"/>
          <a:ext cx="5616624" cy="231115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404156"/>
                <a:gridCol w="1404156"/>
                <a:gridCol w="1404156"/>
                <a:gridCol w="1404156"/>
              </a:tblGrid>
              <a:tr h="406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+ 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2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– 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9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x.y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54907" y="1412776"/>
            <a:ext cx="39215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3244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80112" y="210323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72200" y="3167970"/>
            <a:ext cx="63350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|a|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5976" y="2636912"/>
            <a:ext cx="57099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– a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512757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6063679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–64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4008" y="563163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5856" y="555962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8144" y="512757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8144" y="563163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29698" y="45811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03848" y="60636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31704" y="42210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103239"/>
            <a:ext cx="5331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456956"/>
            <a:ext cx="4867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6974" y="3212976"/>
            <a:ext cx="6126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là 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4" grpId="0"/>
      <p:bldP spid="16" grpId="0"/>
      <p:bldP spid="17" grpId="0"/>
      <p:bldP spid="18" grpId="0"/>
      <p:bldP spid="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6837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754625"/>
              </p:ext>
            </p:extLst>
          </p:nvPr>
        </p:nvGraphicFramePr>
        <p:xfrm>
          <a:off x="467544" y="1268760"/>
          <a:ext cx="8280920" cy="213360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618553"/>
                <a:gridCol w="466236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bản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phép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cộng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Tính chất cơ bản của phép nhân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Giao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hoán</a:t>
                      </a:r>
                      <a:endParaRPr lang="en-US" sz="20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endParaRPr lang="en-US" sz="20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Cộng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en-US" sz="20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Cộng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fr-FR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Giao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hoán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phối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phép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phép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cộng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3573016"/>
            <a:ext cx="4275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777790"/>
              </p:ext>
            </p:extLst>
          </p:nvPr>
        </p:nvGraphicFramePr>
        <p:xfrm>
          <a:off x="467544" y="4221088"/>
          <a:ext cx="8280920" cy="1178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72408"/>
                <a:gridCol w="4608512"/>
              </a:tblGrid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</a:t>
                      </a:r>
                      <a:r>
                        <a:rPr lang="fr-FR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tắc</a:t>
                      </a:r>
                      <a:r>
                        <a:rPr lang="fr-FR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dấu</a:t>
                      </a:r>
                      <a:r>
                        <a:rPr lang="fr-FR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ngoặc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</a:t>
                      </a:r>
                      <a:r>
                        <a:rPr lang="fr-FR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tắc</a:t>
                      </a:r>
                      <a:r>
                        <a:rPr lang="fr-FR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chuyển</a:t>
                      </a:r>
                      <a:r>
                        <a:rPr lang="fr-FR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vế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5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…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g)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…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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</a:t>
                      </a:r>
                      <a:r>
                        <a:rPr lang="fr-FR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…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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= …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99592" y="5589240"/>
            <a:ext cx="38806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4544950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+ b + c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4580" y="5013176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 – e – f + 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9810" y="4535646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 – 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2420" y="5013176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e – d + c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6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5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21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1.	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lphaL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lphaL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lphaL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dần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629702"/>
              </p:ext>
            </p:extLst>
          </p:nvPr>
        </p:nvGraphicFramePr>
        <p:xfrm>
          <a:off x="1711325" y="2420888"/>
          <a:ext cx="47847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9" name="Equation" r:id="rId3" imgW="2234880" imgH="253800" progId="Equation.DSMT4">
                  <p:embed/>
                </p:oleObj>
              </mc:Choice>
              <mc:Fallback>
                <p:oleObj name="Equation" r:id="rId3" imgW="2234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1325" y="2420888"/>
                        <a:ext cx="4784725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450537"/>
              </p:ext>
            </p:extLst>
          </p:nvPr>
        </p:nvGraphicFramePr>
        <p:xfrm>
          <a:off x="1862138" y="5013176"/>
          <a:ext cx="45608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0" name="Equation" r:id="rId5" imgW="2298600" imgH="253800" progId="Equation.DSMT4">
                  <p:embed/>
                </p:oleObj>
              </mc:Choice>
              <mc:Fallback>
                <p:oleObj name="Equation" r:id="rId5" imgW="2298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62138" y="5013176"/>
                        <a:ext cx="4560887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088485"/>
              </p:ext>
            </p:extLst>
          </p:nvPr>
        </p:nvGraphicFramePr>
        <p:xfrm>
          <a:off x="1835150" y="3141663"/>
          <a:ext cx="44021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" name="Equation" r:id="rId7" imgW="2057400" imgH="203040" progId="Equation.DSMT4">
                  <p:embed/>
                </p:oleObj>
              </mc:Choice>
              <mc:Fallback>
                <p:oleObj name="Equation" r:id="rId7" imgW="20574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141663"/>
                        <a:ext cx="4402138" cy="4349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5756"/>
              </p:ext>
            </p:extLst>
          </p:nvPr>
        </p:nvGraphicFramePr>
        <p:xfrm>
          <a:off x="1508125" y="3789363"/>
          <a:ext cx="505618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" name="Equation" r:id="rId9" imgW="2361960" imgH="253800" progId="Equation.DSMT4">
                  <p:embed/>
                </p:oleObj>
              </mc:Choice>
              <mc:Fallback>
                <p:oleObj name="Equation" r:id="rId9" imgW="236196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3789363"/>
                        <a:ext cx="5056188" cy="5445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860143"/>
              </p:ext>
            </p:extLst>
          </p:nvPr>
        </p:nvGraphicFramePr>
        <p:xfrm>
          <a:off x="1881188" y="5661025"/>
          <a:ext cx="46132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" name="Equation" r:id="rId11" imgW="2323800" imgH="253800" progId="Equation.DSMT4">
                  <p:embed/>
                </p:oleObj>
              </mc:Choice>
              <mc:Fallback>
                <p:oleObj name="Equation" r:id="rId11" imgW="23238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5661025"/>
                        <a:ext cx="4613275" cy="504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67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76672"/>
            <a:ext cx="7758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/>
            <a:r>
              <a:rPr lang="en-US" sz="24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Nối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phép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cột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cột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sao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phù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939580"/>
              </p:ext>
            </p:extLst>
          </p:nvPr>
        </p:nvGraphicFramePr>
        <p:xfrm>
          <a:off x="539552" y="1484784"/>
          <a:ext cx="7992888" cy="38164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64496"/>
                <a:gridCol w="3528392"/>
              </a:tblGrid>
              <a:tr h="6535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 –64 + 8.(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77–67)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   –158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2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 (–2) + (–87) + (–18) + 87</a:t>
                      </a:r>
                      <a:endParaRPr lang="en-US" sz="2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arenR" startAt="2"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22</a:t>
                      </a:r>
                    </a:p>
                  </a:txBody>
                  <a:tcPr marL="68580" marR="68580" marT="0" marB="0"/>
                </a:tc>
              </a:tr>
              <a:tr h="6535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 –8.7.(–3).(–5)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     45300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35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 –2.( –6)</a:t>
                      </a:r>
                      <a:r>
                        <a:rPr lang="en-U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 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+ 3.(–2)</a:t>
                      </a:r>
                      <a:r>
                        <a:rPr lang="en-U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62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     –20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35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 60 + 13 +9 + (–15) +( –45)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      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96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     –840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48248" y="5733256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-5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73493" y="5733256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d-1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2304" y="5733256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b-4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1046" y="5733256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c-6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1206" y="5733256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e-2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22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94421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+2002;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–20; –50; +127.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+800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800 + 2002 + (–20) + (–50) + 127 = 2859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3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03674"/>
            <a:ext cx="25555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225195"/>
              </p:ext>
            </p:extLst>
          </p:nvPr>
        </p:nvGraphicFramePr>
        <p:xfrm>
          <a:off x="899592" y="1124745"/>
          <a:ext cx="7560840" cy="19442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26671"/>
                <a:gridCol w="4234169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–37–14–26+37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33+34+35+36–13–14–15–16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–15–23–85–77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–17+14+36+7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–24+4–6+26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f) 39+40+41+42–9–10–11–12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843917"/>
              </p:ext>
            </p:extLst>
          </p:nvPr>
        </p:nvGraphicFramePr>
        <p:xfrm>
          <a:off x="755576" y="3490231"/>
          <a:ext cx="7344816" cy="2675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352"/>
                <a:gridCol w="4176464"/>
              </a:tblGrid>
              <a:tr h="1628481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32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32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3717032"/>
            <a:ext cx="32688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–37–14–26+37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= (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37+ 37) + (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–14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–26)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= 0 + (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–40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 40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3717032"/>
            <a:ext cx="30187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15–23–85–77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(–15–85) + (–23–77)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–100 + (–100)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3284984"/>
            <a:ext cx="13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9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2359"/>
            <a:ext cx="28264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24+4–6+26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(–24+4) + (–6+26)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–20 + 20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0318" y="764704"/>
            <a:ext cx="485261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33+34+35+36–13–14–15–16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(33–13)+(34–14)+(35–15)+(36–16)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20 + 20 + 20 + 20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20.4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80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3803556"/>
            <a:ext cx="27494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17+14+36+7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(–17+7) + (14+36)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–10 + 50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40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0318" y="3645024"/>
            <a:ext cx="468730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39+40+41+42–9–10–11–12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(39–9)+(40–10)+(41–11)+(42–12)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30 + 30 + 30 + 30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30.4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120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3780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02920"/>
              </p:ext>
            </p:extLst>
          </p:nvPr>
        </p:nvGraphicFramePr>
        <p:xfrm>
          <a:off x="1115616" y="836712"/>
          <a:ext cx="6912768" cy="20162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81854"/>
                <a:gridCol w="3830914"/>
              </a:tblGrid>
              <a:tr h="6413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21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+(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3x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–13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)=83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x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.(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x–3)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0 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4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–(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2x+2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)+21= –23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(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x+11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).(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x–7) = 0 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08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(–18).x = (–6)</a:t>
                      </a:r>
                      <a:r>
                        <a:rPr lang="en-U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f)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2|x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+ 5 = 32 – 13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755151"/>
              </p:ext>
            </p:extLst>
          </p:nvPr>
        </p:nvGraphicFramePr>
        <p:xfrm>
          <a:off x="539552" y="3293332"/>
          <a:ext cx="8064896" cy="3204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95496"/>
                <a:gridCol w="4469400"/>
              </a:tblGrid>
              <a:tr h="20078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560" y="3284984"/>
            <a:ext cx="31470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21+(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–13)= 83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13 = 83 – 21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13 = 62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= 62 + 13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= 75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x          = 75 : 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x          = 25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x = 25.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2424" y="3284984"/>
            <a:ext cx="327525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2x+2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)+21= 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–(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2x+2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    = –23 – 21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–(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2x+2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    = –44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+ 2      = 44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= 44 – 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= 42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x             = 42 : 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x             = 21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x = 21.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852936"/>
            <a:ext cx="13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7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807</TotalTime>
  <Words>1452</Words>
  <Application>Microsoft Office PowerPoint</Application>
  <PresentationFormat>On-screen Show (4:3)</PresentationFormat>
  <Paragraphs>256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blank</vt:lpstr>
      <vt:lpstr>Equation</vt:lpstr>
      <vt:lpstr>Tiết 1. Ôn tập chương II. SỐ NGUYÊN</vt:lpstr>
      <vt:lpstr>Phần 1. Nhắc lại kiến thức cũ</vt:lpstr>
      <vt:lpstr>PowerPoint Presentation</vt:lpstr>
      <vt:lpstr>Phần 2. Bài tập (chữa BT tuần 1)</vt:lpstr>
      <vt:lpstr>PowerPoint Presentation</vt:lpstr>
      <vt:lpstr> Bài 3. Một thủ quỹ ghi số tiền thu chi trong một ngày (đơn vị nghìn đồng) như sau: +2002;  –20; –50; +127.  Đầu ngày trong két có +800 nghìn đồng. Hỏi cuối ngày trong két có bao nhiêu tiền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190</cp:revision>
  <dcterms:created xsi:type="dcterms:W3CDTF">2020-03-17T09:06:40Z</dcterms:created>
  <dcterms:modified xsi:type="dcterms:W3CDTF">2020-03-21T13:30:07Z</dcterms:modified>
</cp:coreProperties>
</file>